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015"/>
    <p:restoredTop sz="96327"/>
  </p:normalViewPr>
  <p:slideViewPr>
    <p:cSldViewPr snapToGrid="0" snapToObjects="1">
      <p:cViewPr>
        <p:scale>
          <a:sx n="149" d="100"/>
          <a:sy n="149" d="100"/>
        </p:scale>
        <p:origin x="3312" y="1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26T15:52:41.36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24575,'0'0'0</inkml:trace>
</inkml:ink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54FF8-5030-1445-A536-7650D22BAB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C20FE-1CD6-C044-A225-3BB7A95F5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EA3EF-EB39-8F4C-993F-CFD2A10B6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45AEA-ED31-ED49-9619-FA0141FA5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6540A-262D-1649-AE17-E8ACD2D70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65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AE24B-0AEB-1A42-B6DB-629586443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F26FF-1ACA-6344-8165-92D0B91BB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F2243-9844-2348-B0AF-59105692D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31D1F-34B9-2842-9428-09FE4D5AE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EBAB5-7C36-EC4E-95E2-2ACDBCA94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50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9C738E-E708-7F44-9F15-027EE03B7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907F3-B636-6846-8E7E-E2627B46E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96CB4-7F50-1843-8C4B-43B3ABC20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270A-59B3-874E-9D6D-2A3EDB8DF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A1181-4565-134C-A5A6-DB2041CAF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02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6104-AAC2-AD4F-B27E-89CF47F74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FC443-42C8-B744-8C98-963CD542B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BF814-71F0-3E4B-AA32-4435A669B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B3AD8-E9FE-6841-8A12-1E02584C4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7FF6C-E4BC-2448-B6BB-51FF9E486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945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A0FEC-ECFD-014D-AB19-61ECF97CE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6B9BD-BC25-7B4F-9D22-5412D124A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AA745-A5F1-8C46-8D51-81D015576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1F870-55B5-F94C-BBDD-02521E07F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AE033-0D2A-5345-B2BC-82F00B3F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40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23622-D73F-794E-9121-F63E6F96D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2A648-4A5B-9742-A823-685258BF67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05ABD-D73C-9747-B8E6-89D3FA019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3F186D-E32D-0349-A523-C43927888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3D6FE-6C42-B741-85A7-1A1714A3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B193A-0D72-8545-86BB-74DC02C8A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172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6B5D0-1B06-E64E-A7E5-3B06C54E3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20534E-0BEF-0C41-91EB-FC9D9FF0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D497A7-D99F-BF4F-86C3-D854003C5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0C703E-68C3-8B41-A34C-31E0339C1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2DD2A-DE32-BF46-B846-68B65507AD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F23F3-837E-3045-AAB2-A013ABBB9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3D8E-1A0D-7946-A817-E5CEDACE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CC8F5A-B2E5-6F49-8EDF-04DF13F49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03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7FDB-F843-1947-8586-92126AECE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2752B3-3378-F245-943D-B907CBCB1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7CF684-A178-FB4E-A815-D31D71A0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1FF29-FF73-2041-A7A2-9716141B0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901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59BEB-0E0F-2C4F-8921-46F9F72B5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071078-6B9F-EC4E-80EF-A81718B1E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8B44D7-AD55-2342-B456-285CABBAD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44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4FCB-E989-4948-AA09-962DD47E6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D9D87-D201-4F40-AC40-CC098F5B4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C27C7-BFF9-3144-8105-49D595A88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67538-6B5D-754F-9FFF-AC8557EBC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F3E47-6BEC-F44D-A293-802EDE78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51DB83-D412-8045-BC2A-30D9B6E93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55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4CA81-7E1D-D545-AB44-CC831C47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2575E4-DCDB-1F4F-B2B2-3CC575E3D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4A1BA1-EDC6-EF47-AD7C-AFD1F8D92E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55D9E-C1C9-A543-90ED-C7D0D265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C78DD-2BD4-574A-966B-435C5A940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05AE1-B0CE-DB40-800F-975BBAE82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66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7269F9-8CBB-8446-A147-FB76DF86A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8191E-5078-ED43-BD57-CC17A82F0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4C262-5389-5E46-AF3F-B61DD81831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2DC57-B4B0-C340-AC88-45880EB95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C3391-BCFD-E943-9057-1DD4BAFEEB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13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>
            <a:extLst>
              <a:ext uri="{FF2B5EF4-FFF2-40B4-BE49-F238E27FC236}">
                <a16:creationId xmlns:a16="http://schemas.microsoft.com/office/drawing/2014/main" id="{2138FCDF-1649-AD43-8CD2-B6D29D5950B0}"/>
              </a:ext>
            </a:extLst>
          </p:cNvPr>
          <p:cNvGrpSpPr/>
          <p:nvPr/>
        </p:nvGrpSpPr>
        <p:grpSpPr>
          <a:xfrm>
            <a:off x="-85604" y="13800"/>
            <a:ext cx="10312778" cy="6801331"/>
            <a:chOff x="-85604" y="13800"/>
            <a:chExt cx="10312778" cy="6801331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FCC7A5E-68F7-9E40-AC59-F53C1228AFE2}"/>
                </a:ext>
              </a:extLst>
            </p:cNvPr>
            <p:cNvSpPr txBox="1"/>
            <p:nvPr/>
          </p:nvSpPr>
          <p:spPr>
            <a:xfrm>
              <a:off x="3810921" y="4835383"/>
              <a:ext cx="6154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     T</a:t>
              </a:r>
              <a:r>
                <a:rPr lang="en-US" baseline="30000" dirty="0"/>
                <a:t>-1</a:t>
              </a:r>
            </a:p>
          </p:txBody>
        </p: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72952197-162A-6048-B58C-DBE1456B7A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8589" y="3571568"/>
              <a:ext cx="0" cy="685823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969CDA09-5ED4-A24E-B2E0-E90214D03793}"/>
                </a:ext>
              </a:extLst>
            </p:cNvPr>
            <p:cNvGrpSpPr/>
            <p:nvPr/>
          </p:nvGrpSpPr>
          <p:grpSpPr>
            <a:xfrm>
              <a:off x="-85604" y="13800"/>
              <a:ext cx="4196829" cy="6502048"/>
              <a:chOff x="-85604" y="13800"/>
              <a:chExt cx="4196829" cy="6502048"/>
            </a:xfrm>
          </p:grpSpPr>
          <p:cxnSp>
            <p:nvCxnSpPr>
              <p:cNvPr id="127" name="Straight Arrow Connector 126">
                <a:extLst>
                  <a:ext uri="{FF2B5EF4-FFF2-40B4-BE49-F238E27FC236}">
                    <a16:creationId xmlns:a16="http://schemas.microsoft.com/office/drawing/2014/main" id="{FF2F6057-915E-4942-97A4-A6E86F7732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57059" y="3644110"/>
                <a:ext cx="21548" cy="660628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7998748-2B77-FA45-BE4A-B5F5330C1092}"/>
                  </a:ext>
                </a:extLst>
              </p:cNvPr>
              <p:cNvSpPr txBox="1"/>
              <p:nvPr/>
            </p:nvSpPr>
            <p:spPr>
              <a:xfrm>
                <a:off x="1894593" y="3868937"/>
                <a:ext cx="19628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transform_xy_to_ij</a:t>
                </a:r>
                <a:endParaRPr lang="en-US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8FD1F32-663A-5C4C-BB65-B5625CEBDB8B}"/>
                  </a:ext>
                </a:extLst>
              </p:cNvPr>
              <p:cNvSpPr/>
              <p:nvPr/>
            </p:nvSpPr>
            <p:spPr>
              <a:xfrm>
                <a:off x="548327" y="4301457"/>
                <a:ext cx="2162433" cy="2162433"/>
              </a:xfrm>
              <a:prstGeom prst="rect">
                <a:avLst/>
              </a:prstGeom>
              <a:pattFill prst="pct30">
                <a:fgClr>
                  <a:schemeClr val="bg2">
                    <a:lumMod val="90000"/>
                  </a:schemeClr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112FFA24-56D5-4246-9F0F-305FA4368E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rot="10800000" flipH="1" flipV="1">
                <a:off x="575161" y="4627183"/>
                <a:ext cx="2149218" cy="1415610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747B641-F52C-F849-95D1-64AC5E096282}"/>
                  </a:ext>
                </a:extLst>
              </p:cNvPr>
              <p:cNvSpPr txBox="1"/>
              <p:nvPr/>
            </p:nvSpPr>
            <p:spPr>
              <a:xfrm>
                <a:off x="2142969" y="6142570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(1,-1)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8288421-F138-274F-8807-215E6202A2B9}"/>
                  </a:ext>
                </a:extLst>
              </p:cNvPr>
              <p:cNvSpPr txBox="1"/>
              <p:nvPr/>
            </p:nvSpPr>
            <p:spPr>
              <a:xfrm>
                <a:off x="457044" y="6146516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(-1,-1)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5DC0A85-64D8-4445-BC70-5F88B8791909}"/>
                  </a:ext>
                </a:extLst>
              </p:cNvPr>
              <p:cNvSpPr txBox="1"/>
              <p:nvPr/>
            </p:nvSpPr>
            <p:spPr>
              <a:xfrm>
                <a:off x="2188007" y="4238499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(1,1)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23962E3-4D46-8F4F-84F4-B52C2641C449}"/>
                  </a:ext>
                </a:extLst>
              </p:cNvPr>
              <p:cNvSpPr txBox="1"/>
              <p:nvPr/>
            </p:nvSpPr>
            <p:spPr>
              <a:xfrm>
                <a:off x="479861" y="4257391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(-1,1)</a:t>
                </a:r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4A93284B-FE54-D442-9235-32F0C9A0AA7F}"/>
                  </a:ext>
                </a:extLst>
              </p:cNvPr>
              <p:cNvSpPr/>
              <p:nvPr/>
            </p:nvSpPr>
            <p:spPr>
              <a:xfrm>
                <a:off x="1587291" y="5281373"/>
                <a:ext cx="100724" cy="100724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7EAC6BF3-2629-DB49-886E-CCB939047190}"/>
                  </a:ext>
                </a:extLst>
              </p:cNvPr>
              <p:cNvSpPr txBox="1"/>
              <p:nvPr/>
            </p:nvSpPr>
            <p:spPr>
              <a:xfrm>
                <a:off x="1348351" y="4992984"/>
                <a:ext cx="5004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(0,0)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9D595633-8B7A-0748-B532-2589454E3147}"/>
                  </a:ext>
                </a:extLst>
              </p:cNvPr>
              <p:cNvSpPr txBox="1"/>
              <p:nvPr/>
            </p:nvSpPr>
            <p:spPr>
              <a:xfrm>
                <a:off x="-55061" y="5084725"/>
                <a:ext cx="4828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</a:t>
                </a:r>
                <a:r>
                  <a:rPr lang="en-US" dirty="0" err="1"/>
                  <a:t>x,y</a:t>
                </a:r>
                <a:r>
                  <a:rPr lang="en-US" dirty="0"/>
                  <a:t>)</a:t>
                </a: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8BD8AD21-2881-3242-B601-32A1CABC3932}"/>
                  </a:ext>
                </a:extLst>
              </p:cNvPr>
              <p:cNvSpPr/>
              <p:nvPr/>
            </p:nvSpPr>
            <p:spPr>
              <a:xfrm>
                <a:off x="436477" y="13800"/>
                <a:ext cx="3643706" cy="3630310"/>
              </a:xfrm>
              <a:prstGeom prst="rect">
                <a:avLst/>
              </a:prstGeom>
              <a:noFill/>
              <a:ln>
                <a:solidFill>
                  <a:schemeClr val="accent1">
                    <a:shade val="50000"/>
                  </a:schemeClr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ADA2143-3F17-FC42-9724-C0BB4D25F0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33365" y="574429"/>
                <a:ext cx="3646818" cy="2434282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039AC04-942A-9340-A413-1F70AD2A14B3}"/>
                  </a:ext>
                </a:extLst>
              </p:cNvPr>
              <p:cNvSpPr txBox="1"/>
              <p:nvPr/>
            </p:nvSpPr>
            <p:spPr>
              <a:xfrm>
                <a:off x="349235" y="303473"/>
                <a:ext cx="5469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(1,1)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C767102-80FB-9149-B92B-615D36CCE0B8}"/>
                  </a:ext>
                </a:extLst>
              </p:cNvPr>
              <p:cNvSpPr txBox="1"/>
              <p:nvPr/>
            </p:nvSpPr>
            <p:spPr>
              <a:xfrm>
                <a:off x="340971" y="2935243"/>
                <a:ext cx="9506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(rows,1)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A91CAFA-BC64-824C-97A3-F647EE13B0BA}"/>
                  </a:ext>
                </a:extLst>
              </p:cNvPr>
              <p:cNvSpPr txBox="1"/>
              <p:nvPr/>
            </p:nvSpPr>
            <p:spPr>
              <a:xfrm>
                <a:off x="3333328" y="281153"/>
                <a:ext cx="771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(1,cols)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D06398C8-FAEC-9E4E-B16B-85F2732E6A33}"/>
                  </a:ext>
                </a:extLst>
              </p:cNvPr>
              <p:cNvSpPr txBox="1"/>
              <p:nvPr/>
            </p:nvSpPr>
            <p:spPr>
              <a:xfrm>
                <a:off x="1348351" y="1471815"/>
                <a:ext cx="16604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(rows/2, cols/2)</a:t>
                </a:r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846800C4-BF75-4844-B1ED-C507EAD804A0}"/>
                  </a:ext>
                </a:extLst>
              </p:cNvPr>
              <p:cNvSpPr/>
              <p:nvPr/>
            </p:nvSpPr>
            <p:spPr>
              <a:xfrm>
                <a:off x="2213037" y="1760481"/>
                <a:ext cx="100724" cy="100724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462C1B74-67BE-554B-BFB2-7344DDD1AFDB}"/>
                  </a:ext>
                </a:extLst>
              </p:cNvPr>
              <p:cNvSpPr txBox="1"/>
              <p:nvPr/>
            </p:nvSpPr>
            <p:spPr>
              <a:xfrm>
                <a:off x="-85604" y="1555250"/>
                <a:ext cx="4363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</a:t>
                </a:r>
                <a:r>
                  <a:rPr lang="en-US" dirty="0" err="1"/>
                  <a:t>i,j</a:t>
                </a:r>
                <a:r>
                  <a:rPr lang="en-US" dirty="0"/>
                  <a:t>)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41A6F349-9BBE-0541-B10C-C5BD787D8190}"/>
                  </a:ext>
                </a:extLst>
              </p:cNvPr>
              <p:cNvSpPr txBox="1"/>
              <p:nvPr/>
            </p:nvSpPr>
            <p:spPr>
              <a:xfrm>
                <a:off x="3250412" y="2965297"/>
                <a:ext cx="8608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(cols,1)</a:t>
                </a:r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E7B8CC1F-895A-D44F-AF22-1E4F4266E620}"/>
                </a:ext>
              </a:extLst>
            </p:cNvPr>
            <p:cNvGrpSpPr/>
            <p:nvPr/>
          </p:nvGrpSpPr>
          <p:grpSpPr>
            <a:xfrm>
              <a:off x="4664461" y="257357"/>
              <a:ext cx="4547904" cy="3370936"/>
              <a:chOff x="5485727" y="-796297"/>
              <a:chExt cx="4547904" cy="3370936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C5B050A-9D51-4342-8E5D-21639F15EC03}"/>
                  </a:ext>
                </a:extLst>
              </p:cNvPr>
              <p:cNvSpPr txBox="1"/>
              <p:nvPr/>
            </p:nvSpPr>
            <p:spPr>
              <a:xfrm>
                <a:off x="5485727" y="2066255"/>
                <a:ext cx="7344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(800,1)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4728FCE-55FC-B543-9F63-9A781FFCD162}"/>
                  </a:ext>
                </a:extLst>
              </p:cNvPr>
              <p:cNvSpPr txBox="1"/>
              <p:nvPr/>
            </p:nvSpPr>
            <p:spPr>
              <a:xfrm>
                <a:off x="8509357" y="2205307"/>
                <a:ext cx="9685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(800,800)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4400FEE-E362-934E-9747-90B5EDF14BA4}"/>
                  </a:ext>
                </a:extLst>
              </p:cNvPr>
              <p:cNvSpPr txBox="1"/>
              <p:nvPr/>
            </p:nvSpPr>
            <p:spPr>
              <a:xfrm>
                <a:off x="8889054" y="-796297"/>
                <a:ext cx="11445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(800,1)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113676A-EDB0-2F4E-B17B-C27FC346BD95}"/>
                  </a:ext>
                </a:extLst>
              </p:cNvPr>
              <p:cNvSpPr txBox="1"/>
              <p:nvPr/>
            </p:nvSpPr>
            <p:spPr>
              <a:xfrm>
                <a:off x="5761431" y="-766622"/>
                <a:ext cx="5004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(1,1)</a:t>
                </a:r>
              </a:p>
            </p:txBody>
          </p:sp>
          <mc:AlternateContent xmlns:mc="http://schemas.openxmlformats.org/markup-compatibility/2006">
            <mc:Choice xmlns:p14="http://schemas.microsoft.com/office/powerpoint/2010/main" Requires="p14">
              <p:contentPart p14:bwMode="auto" r:id="rId3">
                <p14:nvContentPartPr>
                  <p14:cNvPr id="117" name="Ink 116">
                    <a:extLst>
                      <a:ext uri="{FF2B5EF4-FFF2-40B4-BE49-F238E27FC236}">
                        <a16:creationId xmlns:a16="http://schemas.microsoft.com/office/drawing/2014/main" id="{B86C27F8-D789-BB40-8D6E-AC47B7708BA7}"/>
                      </a:ext>
                    </a:extLst>
                  </p14:cNvPr>
                  <p14:cNvContentPartPr/>
                  <p14:nvPr/>
                </p14:nvContentPartPr>
                <p14:xfrm>
                  <a:off x="5794065" y="1263562"/>
                  <a:ext cx="360" cy="360"/>
                </p14:xfrm>
              </p:contentPart>
            </mc:Choice>
            <mc:Fallback>
              <p:pic>
                <p:nvPicPr>
                  <p:cNvPr id="117" name="Ink 116">
                    <a:extLst>
                      <a:ext uri="{FF2B5EF4-FFF2-40B4-BE49-F238E27FC236}">
                        <a16:creationId xmlns:a16="http://schemas.microsoft.com/office/drawing/2014/main" id="{B86C27F8-D789-BB40-8D6E-AC47B7708BA7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785425" y="1254922"/>
                    <a:ext cx="18000" cy="18000"/>
                  </a:xfrm>
                  <a:prstGeom prst="rect">
                    <a:avLst/>
                  </a:prstGeom>
                </p:spPr>
              </p:pic>
            </mc:Fallback>
          </mc:AlternateContent>
          <p:pic>
            <p:nvPicPr>
              <p:cNvPr id="152" name="Picture 151">
                <a:extLst>
                  <a:ext uri="{FF2B5EF4-FFF2-40B4-BE49-F238E27FC236}">
                    <a16:creationId xmlns:a16="http://schemas.microsoft.com/office/drawing/2014/main" id="{F82B1AE4-AAC1-9B43-B139-AB0002B89F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97065" y="-457409"/>
                <a:ext cx="2889812" cy="2708459"/>
              </a:xfrm>
              <a:prstGeom prst="rect">
                <a:avLst/>
              </a:prstGeom>
            </p:spPr>
          </p:pic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652C809D-CA59-3A47-B847-913CB625F36D}"/>
                  </a:ext>
                </a:extLst>
              </p:cNvPr>
              <p:cNvSpPr/>
              <p:nvPr/>
            </p:nvSpPr>
            <p:spPr>
              <a:xfrm>
                <a:off x="6324397" y="-484852"/>
                <a:ext cx="2662153" cy="2744115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C49988C0-21EF-B847-92AA-B1E8B102EF89}"/>
                </a:ext>
              </a:extLst>
            </p:cNvPr>
            <p:cNvGrpSpPr/>
            <p:nvPr/>
          </p:nvGrpSpPr>
          <p:grpSpPr>
            <a:xfrm>
              <a:off x="5101334" y="3952724"/>
              <a:ext cx="5125840" cy="2862407"/>
              <a:chOff x="6219393" y="3098358"/>
              <a:chExt cx="5125840" cy="2862407"/>
            </a:xfrm>
          </p:grpSpPr>
          <p:pic>
            <p:nvPicPr>
              <p:cNvPr id="151" name="Picture 150">
                <a:extLst>
                  <a:ext uri="{FF2B5EF4-FFF2-40B4-BE49-F238E27FC236}">
                    <a16:creationId xmlns:a16="http://schemas.microsoft.com/office/drawing/2014/main" id="{77119ED4-E0E4-8C4E-9A27-2432EE2C48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32113" y="3467690"/>
                <a:ext cx="2307226" cy="2162434"/>
              </a:xfrm>
              <a:prstGeom prst="rect">
                <a:avLst/>
              </a:prstGeom>
            </p:spPr>
          </p:pic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08ABBAA8-CD7E-1A49-AFFD-64259D0974AE}"/>
                  </a:ext>
                </a:extLst>
              </p:cNvPr>
              <p:cNvSpPr/>
              <p:nvPr/>
            </p:nvSpPr>
            <p:spPr>
              <a:xfrm>
                <a:off x="6639973" y="3429000"/>
                <a:ext cx="2162433" cy="21624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75209E3-D375-DF4A-BD73-EBB15E763F49}"/>
                  </a:ext>
                </a:extLst>
              </p:cNvPr>
              <p:cNvSpPr txBox="1"/>
              <p:nvPr/>
            </p:nvSpPr>
            <p:spPr>
              <a:xfrm>
                <a:off x="7445652" y="5576168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(0,-1)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B98545C3-743C-4C4A-9210-3A4DA75C9E2E}"/>
                  </a:ext>
                </a:extLst>
              </p:cNvPr>
              <p:cNvSpPr txBox="1"/>
              <p:nvPr/>
            </p:nvSpPr>
            <p:spPr>
              <a:xfrm>
                <a:off x="8595335" y="5568535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(1,-1)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6A5DB6B7-4332-9347-9A73-FCFCEDAF84E1}"/>
                  </a:ext>
                </a:extLst>
              </p:cNvPr>
              <p:cNvSpPr txBox="1"/>
              <p:nvPr/>
            </p:nvSpPr>
            <p:spPr>
              <a:xfrm>
                <a:off x="6219393" y="5591433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(-1,-1)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8C49E05E-37BF-394A-94A4-D7168B112AC2}"/>
                  </a:ext>
                </a:extLst>
              </p:cNvPr>
              <p:cNvSpPr txBox="1"/>
              <p:nvPr/>
            </p:nvSpPr>
            <p:spPr>
              <a:xfrm>
                <a:off x="8638475" y="3104568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(1,1)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6556701D-2E9D-D848-8457-1E12A03BBAEE}"/>
                  </a:ext>
                </a:extLst>
              </p:cNvPr>
              <p:cNvSpPr txBox="1"/>
              <p:nvPr/>
            </p:nvSpPr>
            <p:spPr>
              <a:xfrm>
                <a:off x="6339178" y="3098358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(-1,1)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E5EB2AAB-FFE3-4F4A-9BC3-20E94B6E0BF9}"/>
                  </a:ext>
                </a:extLst>
              </p:cNvPr>
              <p:cNvSpPr txBox="1"/>
              <p:nvPr/>
            </p:nvSpPr>
            <p:spPr>
              <a:xfrm>
                <a:off x="7396172" y="3098358"/>
                <a:ext cx="6880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(0, 1)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A6E45978-37B6-0A41-A7BA-182D99163D76}"/>
                  </a:ext>
                </a:extLst>
              </p:cNvPr>
              <p:cNvSpPr txBox="1"/>
              <p:nvPr/>
            </p:nvSpPr>
            <p:spPr>
              <a:xfrm>
                <a:off x="8911026" y="3901205"/>
                <a:ext cx="107122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T</a:t>
                </a:r>
                <a:r>
                  <a:rPr lang="en-US" baseline="30000" dirty="0">
                    <a:solidFill>
                      <a:srgbClr val="FF0000"/>
                    </a:solidFill>
                  </a:rPr>
                  <a:t>-1</a:t>
                </a:r>
                <a:r>
                  <a:rPr lang="en-US" dirty="0">
                    <a:solidFill>
                      <a:srgbClr val="FF0000"/>
                    </a:solidFill>
                  </a:rPr>
                  <a:t>(   ) =</a:t>
                </a:r>
              </a:p>
              <a:p>
                <a:endParaRPr 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5615656F-FD74-C546-BF61-596BA6711E38}"/>
                  </a:ext>
                </a:extLst>
              </p:cNvPr>
              <p:cNvSpPr txBox="1"/>
              <p:nvPr/>
            </p:nvSpPr>
            <p:spPr>
              <a:xfrm>
                <a:off x="8832045" y="4607831"/>
                <a:ext cx="251318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We apply T</a:t>
                </a:r>
                <a:r>
                  <a:rPr lang="en-US" baseline="30000" dirty="0"/>
                  <a:t>-1</a:t>
                </a:r>
                <a:r>
                  <a:rPr lang="en-US" dirty="0"/>
                  <a:t> to every</a:t>
                </a:r>
              </a:p>
              <a:p>
                <a:r>
                  <a:rPr lang="en-US" dirty="0"/>
                  <a:t>pixel to look up the color</a:t>
                </a:r>
                <a:br>
                  <a:rPr lang="en-US" dirty="0"/>
                </a:br>
                <a:endParaRPr lang="en-US" dirty="0"/>
              </a:p>
            </p:txBody>
          </p:sp>
        </p:grp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C3FE8C37-ECE5-8241-9C18-3AC366C647B1}"/>
                </a:ext>
              </a:extLst>
            </p:cNvPr>
            <p:cNvSpPr/>
            <p:nvPr/>
          </p:nvSpPr>
          <p:spPr>
            <a:xfrm>
              <a:off x="2302100" y="5343058"/>
              <a:ext cx="85244" cy="8524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ACEB256-DB79-2B4E-B98B-D7D635C375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02686" y="5102915"/>
              <a:ext cx="4776724" cy="296940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67D15710-C0FC-184D-BC3A-E5DC00CC221F}"/>
                </a:ext>
              </a:extLst>
            </p:cNvPr>
            <p:cNvSpPr/>
            <p:nvPr/>
          </p:nvSpPr>
          <p:spPr>
            <a:xfrm>
              <a:off x="7179410" y="5017671"/>
              <a:ext cx="85244" cy="8524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05C11CA4-B814-EA4F-AB6C-C8F6C4352E66}"/>
                </a:ext>
              </a:extLst>
            </p:cNvPr>
            <p:cNvSpPr/>
            <p:nvPr/>
          </p:nvSpPr>
          <p:spPr>
            <a:xfrm>
              <a:off x="8186735" y="4909878"/>
              <a:ext cx="85244" cy="8524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5D4FD365-B813-924C-BB5D-DDC19B791D80}"/>
                </a:ext>
              </a:extLst>
            </p:cNvPr>
            <p:cNvSpPr/>
            <p:nvPr/>
          </p:nvSpPr>
          <p:spPr>
            <a:xfrm>
              <a:off x="8637434" y="4909878"/>
              <a:ext cx="85244" cy="8524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41781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59A93-0770-4E49-9D9F-BF1FFDB2A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07543-4FEB-414D-938A-88D90B1A8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Transformations and their inverses</a:t>
            </a:r>
          </a:p>
          <a:p>
            <a:pPr lvl="1"/>
            <a:r>
              <a:rPr lang="en-US" dirty="0"/>
              <a:t>Coordinate Transformations</a:t>
            </a:r>
          </a:p>
          <a:p>
            <a:pPr lvl="1"/>
            <a:r>
              <a:rPr lang="en-US" dirty="0"/>
              <a:t>We’ve chosen to backwards to grab the pixel because we want to know where it comes from</a:t>
            </a:r>
          </a:p>
          <a:p>
            <a:pPr lvl="2"/>
            <a:r>
              <a:rPr lang="en-US" dirty="0"/>
              <a:t>split output into pixels </a:t>
            </a:r>
          </a:p>
          <a:p>
            <a:pPr lvl="1"/>
            <a:r>
              <a:rPr lang="en-US" dirty="0"/>
              <a:t>Commutative Diagrams</a:t>
            </a:r>
          </a:p>
          <a:p>
            <a:pPr lvl="1"/>
            <a:r>
              <a:rPr lang="en-US" dirty="0"/>
              <a:t>Inverse of a Transformation</a:t>
            </a:r>
          </a:p>
          <a:p>
            <a:pPr lvl="1"/>
            <a:r>
              <a:rPr lang="en-US" dirty="0"/>
              <a:t>Breakdown (as in failure) of an inverse</a:t>
            </a:r>
          </a:p>
          <a:p>
            <a:pPr lvl="2"/>
            <a:r>
              <a:rPr lang="en-US" dirty="0"/>
              <a:t>collapsing shear</a:t>
            </a:r>
          </a:p>
          <a:p>
            <a:pPr lvl="2"/>
            <a:r>
              <a:rPr lang="en-US" dirty="0"/>
              <a:t>singular matrices</a:t>
            </a:r>
          </a:p>
          <a:p>
            <a:pPr lvl="1"/>
            <a:r>
              <a:rPr lang="en-US" dirty="0"/>
              <a:t>Solving systems</a:t>
            </a:r>
          </a:p>
          <a:p>
            <a:pPr lvl="2"/>
            <a:r>
              <a:rPr lang="en-US" dirty="0"/>
              <a:t>Linear equations</a:t>
            </a:r>
          </a:p>
          <a:p>
            <a:pPr lvl="2"/>
            <a:r>
              <a:rPr lang="en-US" dirty="0"/>
              <a:t>Solving Systems f(x) = y  for nonlinear</a:t>
            </a:r>
          </a:p>
          <a:p>
            <a:pPr lvl="1"/>
            <a:r>
              <a:rPr lang="en-US" dirty="0"/>
              <a:t>The Jacobian matrix = the local linear thing (as clear as possible)</a:t>
            </a:r>
          </a:p>
          <a:p>
            <a:pPr lvl="2"/>
            <a:r>
              <a:rPr lang="en-US" dirty="0"/>
              <a:t>failure/breakdown = singular </a:t>
            </a:r>
            <a:r>
              <a:rPr lang="en-US" dirty="0" err="1"/>
              <a:t>jacobian</a:t>
            </a:r>
            <a:r>
              <a:rPr lang="en-US" dirty="0"/>
              <a:t> by the way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549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4427</TotalTime>
  <Words>202</Words>
  <Application>Microsoft Macintosh PowerPoint</Application>
  <PresentationFormat>Widescreen</PresentationFormat>
  <Paragraphs>42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Edelman</dc:creator>
  <cp:lastModifiedBy>Alan Edelman</cp:lastModifiedBy>
  <cp:revision>24</cp:revision>
  <dcterms:created xsi:type="dcterms:W3CDTF">2021-02-26T15:12:37Z</dcterms:created>
  <dcterms:modified xsi:type="dcterms:W3CDTF">2021-03-01T17:00:06Z</dcterms:modified>
</cp:coreProperties>
</file>

<file path=docProps/thumbnail.jpeg>
</file>